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309" r:id="rId2"/>
    <p:sldId id="310" r:id="rId3"/>
    <p:sldId id="311" r:id="rId4"/>
    <p:sldId id="369" r:id="rId5"/>
    <p:sldId id="371" r:id="rId6"/>
    <p:sldId id="360" r:id="rId7"/>
    <p:sldId id="318" r:id="rId8"/>
    <p:sldId id="322" r:id="rId9"/>
    <p:sldId id="321" r:id="rId10"/>
    <p:sldId id="323" r:id="rId11"/>
    <p:sldId id="328" r:id="rId12"/>
    <p:sldId id="332" r:id="rId13"/>
    <p:sldId id="327" r:id="rId14"/>
    <p:sldId id="324" r:id="rId15"/>
    <p:sldId id="315" r:id="rId16"/>
    <p:sldId id="31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87A3573C-5915-A44D-BCC6-654740D54D53}">
          <p14:sldIdLst>
            <p14:sldId id="309"/>
            <p14:sldId id="310"/>
            <p14:sldId id="311"/>
            <p14:sldId id="369"/>
            <p14:sldId id="371"/>
            <p14:sldId id="360"/>
          </p14:sldIdLst>
        </p14:section>
        <p14:section name="Corvallis Lab" id="{C256DEE9-0D07-0040-BBC9-B950854F8794}">
          <p14:sldIdLst>
            <p14:sldId id="318"/>
            <p14:sldId id="322"/>
            <p14:sldId id="321"/>
            <p14:sldId id="323"/>
            <p14:sldId id="328"/>
            <p14:sldId id="332"/>
            <p14:sldId id="327"/>
            <p14:sldId id="324"/>
          </p14:sldIdLst>
        </p14:section>
        <p14:section name="Closing" id="{DD7D43D6-AAE5-5541-8EC8-81016C01A861}">
          <p14:sldIdLst>
            <p14:sldId id="315"/>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82979" autoAdjust="0"/>
  </p:normalViewPr>
  <p:slideViewPr>
    <p:cSldViewPr>
      <p:cViewPr varScale="1">
        <p:scale>
          <a:sx n="72" d="100"/>
          <a:sy n="72" d="100"/>
        </p:scale>
        <p:origin x="177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ACC23E-B305-4B5E-B9D3-D566A0CA7B64}" type="datetimeFigureOut">
              <a:rPr lang="en-US" smtClean="0"/>
              <a:t>4/9/2014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0EE098-EEAB-458B-AE88-BF8822C1AD47}" type="slidenum">
              <a:rPr lang="en-US" smtClean="0"/>
              <a:t>‹#›</a:t>
            </a:fld>
            <a:endParaRPr lang="en-US"/>
          </a:p>
        </p:txBody>
      </p:sp>
    </p:spTree>
    <p:extLst>
      <p:ext uri="{BB962C8B-B14F-4D97-AF65-F5344CB8AC3E}">
        <p14:creationId xmlns:p14="http://schemas.microsoft.com/office/powerpoint/2010/main" val="27350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I’m excited to be here today to discuss success</a:t>
            </a:r>
            <a:r>
              <a:rPr lang="en-US" baseline="0" dirty="0" smtClean="0"/>
              <a:t> stories within </a:t>
            </a:r>
            <a:r>
              <a:rPr lang="en-US" dirty="0" smtClean="0"/>
              <a:t>the</a:t>
            </a:r>
            <a:r>
              <a:rPr lang="en-US" baseline="0" dirty="0" smtClean="0"/>
              <a:t> Forest Service and specifically with our experience using wood</a:t>
            </a:r>
            <a:endParaRPr lang="en-US" dirty="0"/>
          </a:p>
        </p:txBody>
      </p:sp>
      <p:sp>
        <p:nvSpPr>
          <p:cNvPr id="4" name="Slide Number Placeholder 3"/>
          <p:cNvSpPr>
            <a:spLocks noGrp="1"/>
          </p:cNvSpPr>
          <p:nvPr>
            <p:ph type="sldNum" sz="quarter" idx="10"/>
          </p:nvPr>
        </p:nvSpPr>
        <p:spPr/>
        <p:txBody>
          <a:bodyPr/>
          <a:lstStyle/>
          <a:p>
            <a:fld id="{BDD016C3-2E33-439A-BA5F-28CC6C6C2FC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2455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use of wood, 95% of the waste by weight, was recycled or reused</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10</a:t>
            </a:fld>
            <a:endParaRPr lang="en-US"/>
          </a:p>
        </p:txBody>
      </p:sp>
    </p:spTree>
    <p:extLst>
      <p:ext uri="{BB962C8B-B14F-4D97-AF65-F5344CB8AC3E}">
        <p14:creationId xmlns:p14="http://schemas.microsoft.com/office/powerpoint/2010/main" val="115774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facility has a state of the art HVAC system. Day lighting was improved with the use of 34 new windows and advanced lighting controls. </a:t>
            </a:r>
            <a:endParaRPr lang="en-US" dirty="0" smtClean="0"/>
          </a:p>
          <a:p>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11</a:t>
            </a:fld>
            <a:endParaRPr lang="en-US"/>
          </a:p>
        </p:txBody>
      </p:sp>
    </p:spTree>
    <p:extLst>
      <p:ext uri="{BB962C8B-B14F-4D97-AF65-F5344CB8AC3E}">
        <p14:creationId xmlns:p14="http://schemas.microsoft.com/office/powerpoint/2010/main" val="67377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significant energy saving items include:</a:t>
            </a:r>
          </a:p>
          <a:p>
            <a:r>
              <a:rPr lang="en-US" dirty="0" smtClean="0"/>
              <a:t>•</a:t>
            </a:r>
            <a:r>
              <a:rPr lang="en-US" baseline="0" dirty="0" smtClean="0"/>
              <a:t> </a:t>
            </a:r>
            <a:r>
              <a:rPr lang="en-US" dirty="0" smtClean="0"/>
              <a:t>Steam heat provided by the University’s new cogeneration plant</a:t>
            </a:r>
          </a:p>
          <a:p>
            <a:r>
              <a:rPr lang="en-US" dirty="0" smtClean="0"/>
              <a:t>•</a:t>
            </a:r>
            <a:r>
              <a:rPr lang="en-US" baseline="0" dirty="0" smtClean="0"/>
              <a:t> </a:t>
            </a:r>
            <a:r>
              <a:rPr lang="en-US" dirty="0" smtClean="0"/>
              <a:t>A living roof garden </a:t>
            </a:r>
          </a:p>
          <a:p>
            <a:r>
              <a:rPr lang="en-US" dirty="0" smtClean="0"/>
              <a:t>•</a:t>
            </a:r>
            <a:r>
              <a:rPr lang="en-US" baseline="0" dirty="0" smtClean="0"/>
              <a:t> </a:t>
            </a:r>
            <a:r>
              <a:rPr lang="en-US" dirty="0" smtClean="0"/>
              <a:t>a rain screen insulating wall system</a:t>
            </a:r>
          </a:p>
          <a:p>
            <a:r>
              <a:rPr lang="en-US" dirty="0" smtClean="0"/>
              <a:t>•</a:t>
            </a:r>
            <a:r>
              <a:rPr lang="en-US" baseline="0" dirty="0" smtClean="0"/>
              <a:t> </a:t>
            </a:r>
            <a:r>
              <a:rPr lang="en-US" dirty="0" smtClean="0"/>
              <a:t>Lighting controls to harvest available daylight</a:t>
            </a:r>
          </a:p>
          <a:p>
            <a:r>
              <a:rPr lang="en-US" dirty="0" smtClean="0"/>
              <a:t>•</a:t>
            </a:r>
            <a:r>
              <a:rPr lang="en-US" baseline="0" dirty="0" smtClean="0"/>
              <a:t> </a:t>
            </a:r>
            <a:r>
              <a:rPr lang="en-US" dirty="0" smtClean="0"/>
              <a:t>Advanced energy meters to monitor electrical and water usage</a:t>
            </a:r>
          </a:p>
          <a:p>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12</a:t>
            </a:fld>
            <a:endParaRPr lang="en-US"/>
          </a:p>
        </p:txBody>
      </p:sp>
    </p:spTree>
    <p:extLst>
      <p:ext uri="{BB962C8B-B14F-4D97-AF65-F5344CB8AC3E}">
        <p14:creationId xmlns:p14="http://schemas.microsoft.com/office/powerpoint/2010/main" val="2093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closely in this photo you will see the beautiful art work on the walls, these are actually reclaimed doors from the old</a:t>
            </a:r>
            <a:r>
              <a:rPr lang="en-US" baseline="0" dirty="0" smtClean="0"/>
              <a:t> facility, we also utilized reclaimed tongue and groove ceiling and wall boards</a:t>
            </a:r>
            <a:endParaRPr lang="en-US" dirty="0" smtClean="0"/>
          </a:p>
          <a:p>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13</a:t>
            </a:fld>
            <a:endParaRPr lang="en-US"/>
          </a:p>
        </p:txBody>
      </p:sp>
    </p:spTree>
    <p:extLst>
      <p:ext uri="{BB962C8B-B14F-4D97-AF65-F5344CB8AC3E}">
        <p14:creationId xmlns:p14="http://schemas.microsoft.com/office/powerpoint/2010/main" val="63227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is </a:t>
            </a:r>
            <a:r>
              <a:rPr lang="en-US" b="1" dirty="0" smtClean="0"/>
              <a:t>truly a spectacular state of the art, energy efficient,</a:t>
            </a:r>
            <a:r>
              <a:rPr lang="en-US" b="1" baseline="0" dirty="0" smtClean="0"/>
              <a:t> wood facility</a:t>
            </a:r>
          </a:p>
          <a:p>
            <a:endParaRPr lang="en-US" dirty="0" smtClean="0"/>
          </a:p>
          <a:p>
            <a:r>
              <a:rPr lang="en-US" dirty="0" smtClean="0"/>
              <a:t>$4,700,000 including both design and construction</a:t>
            </a:r>
          </a:p>
          <a:p>
            <a:r>
              <a:rPr lang="en-US" dirty="0" err="1" smtClean="0"/>
              <a:t>Rolluda</a:t>
            </a:r>
            <a:r>
              <a:rPr lang="en-US" dirty="0" smtClean="0"/>
              <a:t> Architects in Seattle, Washington was the designer</a:t>
            </a:r>
          </a:p>
          <a:p>
            <a:r>
              <a:rPr lang="en-US" dirty="0" smtClean="0"/>
              <a:t>O’Neill Electric Inc.  was the prime construction contractor from Portland, Oregon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14</a:t>
            </a:fld>
            <a:endParaRPr lang="en-US"/>
          </a:p>
        </p:txBody>
      </p:sp>
    </p:spTree>
    <p:extLst>
      <p:ext uri="{BB962C8B-B14F-4D97-AF65-F5344CB8AC3E}">
        <p14:creationId xmlns:p14="http://schemas.microsoft.com/office/powerpoint/2010/main" val="354465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for Building with Wood is clear:</a:t>
            </a:r>
          </a:p>
          <a:p>
            <a:endParaRPr lang="en-US" dirty="0" smtClean="0"/>
          </a:p>
          <a:p>
            <a:r>
              <a:rPr lang="en-US" dirty="0" smtClean="0"/>
              <a:t>And as you’ve seen today, “Wood</a:t>
            </a:r>
            <a:r>
              <a:rPr lang="en-US" baseline="0" dirty="0" smtClean="0"/>
              <a:t> is truly a beautiful, architectural building product</a:t>
            </a:r>
          </a:p>
          <a:p>
            <a:endParaRPr lang="en-US" baseline="0" dirty="0" smtClean="0"/>
          </a:p>
          <a:p>
            <a:pPr defTabSz="931774">
              <a:defRPr/>
            </a:pPr>
            <a:r>
              <a:rPr lang="en-US" dirty="0"/>
              <a:t>In summary, I hope after today’s workshop you have an increased awareness of the value of wood, the resources and tools available and the Forest Services commitment to you towards expanding our opportunities for partnership and collaboration.</a:t>
            </a:r>
          </a:p>
          <a:p>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15</a:t>
            </a:fld>
            <a:endParaRPr lang="en-US"/>
          </a:p>
        </p:txBody>
      </p:sp>
    </p:spTree>
    <p:extLst>
      <p:ext uri="{BB962C8B-B14F-4D97-AF65-F5344CB8AC3E}">
        <p14:creationId xmlns:p14="http://schemas.microsoft.com/office/powerpoint/2010/main" val="242322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Finally, I’d like to leave you with a quote from the Chief of the US Forest Service; Tom Tidwell</a:t>
            </a:r>
          </a:p>
          <a:p>
            <a:pPr>
              <a:lnSpc>
                <a:spcPct val="150000"/>
              </a:lnSpc>
            </a:pPr>
            <a:endParaRPr lang="en-US" dirty="0"/>
          </a:p>
          <a:p>
            <a:pPr>
              <a:lnSpc>
                <a:spcPct val="150000"/>
              </a:lnSpc>
            </a:pPr>
            <a:r>
              <a:rPr lang="en-US"/>
              <a:t>PAUSE, 1, 2, 3, 4</a:t>
            </a:r>
            <a:endParaRPr lang="en-US" dirty="0"/>
          </a:p>
          <a:p>
            <a:pPr>
              <a:lnSpc>
                <a:spcPct val="150000"/>
              </a:lnSpc>
            </a:pPr>
            <a:endParaRPr lang="en-US" dirty="0"/>
          </a:p>
          <a:p>
            <a:pPr>
              <a:lnSpc>
                <a:spcPct val="150000"/>
              </a:lnSpc>
            </a:pPr>
            <a:r>
              <a:rPr lang="en-US" dirty="0"/>
              <a:t>Thank you</a:t>
            </a:r>
          </a:p>
          <a:p>
            <a:endParaRPr lang="en-US" dirty="0"/>
          </a:p>
        </p:txBody>
      </p:sp>
      <p:sp>
        <p:nvSpPr>
          <p:cNvPr id="4" name="Slide Number Placeholder 3"/>
          <p:cNvSpPr>
            <a:spLocks noGrp="1"/>
          </p:cNvSpPr>
          <p:nvPr>
            <p:ph type="sldNum" sz="quarter" idx="10"/>
          </p:nvPr>
        </p:nvSpPr>
        <p:spPr/>
        <p:txBody>
          <a:bodyPr/>
          <a:lstStyle/>
          <a:p>
            <a:fld id="{FF7C2F4D-E6F7-4335-BB06-CC7E5820F12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5042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the Quote</a:t>
            </a:r>
          </a:p>
          <a:p>
            <a:endParaRPr lang="en-US" baseline="0" dirty="0" smtClean="0"/>
          </a:p>
          <a:p>
            <a:r>
              <a:rPr lang="en-US" baseline="0" dirty="0" smtClean="0"/>
              <a:t>USDA Secretary Tom Vilsack declared 2011 as the International Year of the Forest and directed the Forest Service to favor wood in new building construction, to maintain a commitment to certified green building standards, to examine ways to enhance research and development projects utilizing green building materials and to actively work to identify innovative, non-residential construction projects that use wood as a green building material.</a:t>
            </a:r>
          </a:p>
          <a:p>
            <a:endParaRPr lang="en-US" baseline="0" dirty="0" smtClean="0"/>
          </a:p>
          <a:p>
            <a:r>
              <a:rPr lang="en-US" baseline="0" dirty="0" smtClean="0"/>
              <a:t>Today, I’m excited to be able to share with you, the Forest Services accomplishments and our perspective on building with wood</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2</a:t>
            </a:fld>
            <a:endParaRPr lang="en-US"/>
          </a:p>
        </p:txBody>
      </p:sp>
    </p:spTree>
    <p:extLst>
      <p:ext uri="{BB962C8B-B14F-4D97-AF65-F5344CB8AC3E}">
        <p14:creationId xmlns:p14="http://schemas.microsoft.com/office/powerpoint/2010/main" val="47781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smtClean="0"/>
              <a:t>Did</a:t>
            </a:r>
            <a:r>
              <a:rPr lang="en-US" baseline="0" dirty="0" smtClean="0"/>
              <a:t> you know, “A ton of bricks….</a:t>
            </a:r>
            <a:endParaRPr lang="en-US" dirty="0" smtClean="0"/>
          </a:p>
          <a:p>
            <a:pPr marL="0" lvl="1" defTabSz="931774">
              <a:defRPr/>
            </a:pPr>
            <a:endParaRPr lang="en-US" dirty="0" smtClean="0"/>
          </a:p>
          <a:p>
            <a:pPr marL="0" lvl="1" defTabSz="931774">
              <a:defRPr/>
            </a:pPr>
            <a:r>
              <a:rPr lang="en-US" dirty="0" smtClean="0"/>
              <a:t>Our FS leaders in Research</a:t>
            </a:r>
            <a:r>
              <a:rPr lang="en-US" baseline="0" dirty="0" smtClean="0"/>
              <a:t> and Development as well as industry have</a:t>
            </a:r>
            <a:r>
              <a:rPr lang="en-US" dirty="0" smtClean="0"/>
              <a:t> found that harvesting, transporting, manufacturing, and using wood in lumber and panel products yields fewer air emissions – including green house gases</a:t>
            </a:r>
          </a:p>
          <a:p>
            <a:pPr marL="0" lvl="1" defTabSz="931774">
              <a:defRPr/>
            </a:pPr>
            <a:endParaRPr lang="en-US" sz="2900" dirty="0"/>
          </a:p>
          <a:p>
            <a:pPr marL="0" lvl="1" defTabSz="931774">
              <a:defRPr/>
            </a:pPr>
            <a:r>
              <a:rPr lang="en-US" sz="2900" dirty="0"/>
              <a:t>Through the work of a coalition of industry, conservation and our Forest Products Lab – Environmental Products Declarations (EPD) have been developed, these are similar to a Nutrition Label, outlining the environmental impacts of building products. We are working hard to , “expand the </a:t>
            </a:r>
          </a:p>
          <a:p>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3</a:t>
            </a:fld>
            <a:endParaRPr lang="en-US"/>
          </a:p>
        </p:txBody>
      </p:sp>
    </p:spTree>
    <p:extLst>
      <p:ext uri="{BB962C8B-B14F-4D97-AF65-F5344CB8AC3E}">
        <p14:creationId xmlns:p14="http://schemas.microsoft.com/office/powerpoint/2010/main" val="366761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Forest Service initiative being championed through our State and Private Forestry is the development of “Wood to Energy Teams” . These teams are looking at innovative ways to utilize wood with a current focus on biomass. We recently partnered with the Coast Guard, a local school and a FS visitor center to convert our heating system to wood pellets.  We also completed a nationwide map linking the woody biomass volume within our Forests to local mills and pellet plants to look for further opportunities for conversion.</a:t>
            </a:r>
            <a:endParaRPr lang="en-US" dirty="0" smtClean="0"/>
          </a:p>
          <a:p>
            <a:r>
              <a:rPr lang="en-US" dirty="0" smtClean="0"/>
              <a:t>I returned last week from Madison Wisconsin where the FS sponsored another wood workshop; The Value of Wood</a:t>
            </a:r>
            <a:r>
              <a:rPr lang="en-US" baseline="0" dirty="0" smtClean="0"/>
              <a:t> and it’s many Applications, heard Mr. Gary </a:t>
            </a:r>
            <a:r>
              <a:rPr lang="en-US" baseline="0" dirty="0" err="1" smtClean="0"/>
              <a:t>Radloff</a:t>
            </a:r>
            <a:r>
              <a:rPr lang="en-US" baseline="0" dirty="0" smtClean="0"/>
              <a:t> of the Wisconsin Energy Institute brief on their states biomass assessment audit. This audit provided data by county on the density of their woody biomass and a mile radius identifier of processing sites. What I found really exciting was the State of Wisconsin’s desire to understand the linkage between their agriculture crops and the market opportunities across the state.  They went so far as to develop a county land-use, decision tool to start the conversation around planting “energy crops” versus their current crop to more accurately quantify economic benefits.</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4</a:t>
            </a:fld>
            <a:endParaRPr lang="en-US"/>
          </a:p>
        </p:txBody>
      </p:sp>
    </p:spTree>
    <p:extLst>
      <p:ext uri="{BB962C8B-B14F-4D97-AF65-F5344CB8AC3E}">
        <p14:creationId xmlns:p14="http://schemas.microsoft.com/office/powerpoint/2010/main" val="84267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take a moment to </a:t>
            </a:r>
            <a:r>
              <a:rPr lang="en-US" dirty="0" err="1" smtClean="0"/>
              <a:t>highlite</a:t>
            </a:r>
            <a:r>
              <a:rPr lang="en-US" dirty="0" smtClean="0"/>
              <a:t> this book, Tackle Climate Change – Use Wood, this book was written on behalf of the North American forest products industry.  Throughout this book there is discussion on the integral role of forest products, what does it mean to have sustainable forest management, what is the connection between wood, carbon and greenhouse gases</a:t>
            </a:r>
            <a:r>
              <a:rPr lang="en-US" baseline="0" dirty="0" smtClean="0"/>
              <a:t>.</a:t>
            </a:r>
          </a:p>
          <a:p>
            <a:endParaRPr lang="en-US" baseline="0" dirty="0" smtClean="0"/>
          </a:p>
          <a:p>
            <a:r>
              <a:rPr lang="en-US" dirty="0" smtClean="0"/>
              <a:t>Within the Forest Service’s Climate Action Plan</a:t>
            </a:r>
            <a:r>
              <a:rPr lang="en-US" baseline="0" dirty="0" smtClean="0"/>
              <a:t> we also show this linkage, and we talk about resilient forests, managing connected risks to reduce the impact severities of fire, drought, floods and insects, and we encourage other Federal Agency’s to do the same when developing their plans</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5</a:t>
            </a:fld>
            <a:endParaRPr lang="en-US"/>
          </a:p>
        </p:txBody>
      </p:sp>
    </p:spTree>
    <p:extLst>
      <p:ext uri="{BB962C8B-B14F-4D97-AF65-F5344CB8AC3E}">
        <p14:creationId xmlns:p14="http://schemas.microsoft.com/office/powerpoint/2010/main" val="84267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many of you, the Forest Service’s</a:t>
            </a:r>
            <a:r>
              <a:rPr lang="en-US" baseline="0" dirty="0" smtClean="0"/>
              <a:t> infrastructure is aging, on average our facilities, roads, bridges and culverts are 50 years old. The necessity for emergency funds to our roads has more than doubled since 2010, from an average of $15M to a high of $36M.  We are well on our way to exceed that number in 2014.</a:t>
            </a:r>
          </a:p>
          <a:p>
            <a:endParaRPr lang="en-US" baseline="0" dirty="0" smtClean="0"/>
          </a:p>
          <a:p>
            <a:r>
              <a:rPr lang="en-US" baseline="0" dirty="0" smtClean="0"/>
              <a:t>There is no doubt, the intensity and frequency of storm events are escalating and it’s obvious, our infrastructure is failing.  Where feasible, the Forest Service is replacing culverts with resilient, aquatic organism passages and we’ve been providing training to states and counties on these new design techniques, most recently in the North East. </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6</a:t>
            </a:fld>
            <a:endParaRPr lang="en-US"/>
          </a:p>
        </p:txBody>
      </p:sp>
    </p:spTree>
    <p:extLst>
      <p:ext uri="{BB962C8B-B14F-4D97-AF65-F5344CB8AC3E}">
        <p14:creationId xmlns:p14="http://schemas.microsoft.com/office/powerpoint/2010/main" val="120738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Director of Engineering, Technology and Geospatial Services within the National Forest System, I’d like to shift gears and </a:t>
            </a:r>
            <a:r>
              <a:rPr lang="en-US" dirty="0" err="1"/>
              <a:t>highlite</a:t>
            </a:r>
            <a:r>
              <a:rPr lang="en-US" dirty="0"/>
              <a:t> a few of our construction projects:</a:t>
            </a:r>
          </a:p>
          <a:p>
            <a:r>
              <a:rPr lang="en-US" dirty="0"/>
              <a:t>As you know, in March of 2013, All Executive Agencies were directed to implement Freeze the Footprint, in essence, there could be no net increase in square footage for offices and warehouses.  Like you, the Forest Service is working hard to increase collaboration and co-location efforts not only within our agency but across Agriculture and through Service First agreements, with other Departments such as yourself.</a:t>
            </a:r>
          </a:p>
          <a:p>
            <a:pPr defTabSz="931774">
              <a:defRPr/>
            </a:pPr>
            <a:r>
              <a:rPr lang="en-US" b="0" dirty="0" smtClean="0"/>
              <a:t>The Co-location of the Siuslaw National Forest Supervisor’s Office and the Corvallis Forestry Sciences Lab</a:t>
            </a:r>
            <a:r>
              <a:rPr lang="en-US" b="0" baseline="0" dirty="0" smtClean="0"/>
              <a:t> located on the beautiful campus of Oregon State University, is a huge step in the right direction.</a:t>
            </a:r>
            <a:r>
              <a:rPr lang="en-US" b="0" dirty="0" smtClean="0"/>
              <a:t> </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7</a:t>
            </a:fld>
            <a:endParaRPr lang="en-US"/>
          </a:p>
        </p:txBody>
      </p:sp>
    </p:spTree>
    <p:extLst>
      <p:ext uri="{BB962C8B-B14F-4D97-AF65-F5344CB8AC3E}">
        <p14:creationId xmlns:p14="http://schemas.microsoft.com/office/powerpoint/2010/main" val="332357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separate facilities totaled more than 105,000 SF, by consolidating like functions and focusing on maximizing</a:t>
            </a:r>
            <a:r>
              <a:rPr lang="en-US" baseline="0" dirty="0" smtClean="0"/>
              <a:t> our</a:t>
            </a:r>
            <a:r>
              <a:rPr lang="en-US" dirty="0" smtClean="0"/>
              <a:t> space utilization,</a:t>
            </a:r>
            <a:r>
              <a:rPr lang="en-US" baseline="0" dirty="0" smtClean="0"/>
              <a:t> we reduced our footprint to 97,500 SF and increased occupancy by 50 people</a:t>
            </a:r>
            <a:endParaRPr lang="en-US" dirty="0"/>
          </a:p>
        </p:txBody>
      </p:sp>
      <p:sp>
        <p:nvSpPr>
          <p:cNvPr id="4" name="Slide Number Placeholder 3"/>
          <p:cNvSpPr>
            <a:spLocks noGrp="1"/>
          </p:cNvSpPr>
          <p:nvPr>
            <p:ph type="sldNum" sz="quarter" idx="10"/>
          </p:nvPr>
        </p:nvSpPr>
        <p:spPr/>
        <p:txBody>
          <a:bodyPr/>
          <a:lstStyle/>
          <a:p>
            <a:fld id="{DE0EE098-EEAB-458B-AE88-BF8822C1AD47}" type="slidenum">
              <a:rPr lang="en-US" smtClean="0"/>
              <a:t>8</a:t>
            </a:fld>
            <a:endParaRPr lang="en-US"/>
          </a:p>
        </p:txBody>
      </p:sp>
    </p:spTree>
    <p:extLst>
      <p:ext uri="{BB962C8B-B14F-4D97-AF65-F5344CB8AC3E}">
        <p14:creationId xmlns:p14="http://schemas.microsoft.com/office/powerpoint/2010/main" val="102832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facility was constructed exclusively with wood: within your handouts you will see the total volume of</a:t>
            </a:r>
            <a:r>
              <a:rPr lang="en-US" baseline="0" dirty="0" smtClean="0"/>
              <a:t> </a:t>
            </a:r>
            <a:r>
              <a:rPr lang="en-US" dirty="0" smtClean="0"/>
              <a:t>wood</a:t>
            </a:r>
            <a:r>
              <a:rPr lang="en-US" baseline="0" dirty="0" smtClean="0"/>
              <a:t> utilized: as an example</a:t>
            </a:r>
            <a:endParaRPr lang="en-US" dirty="0" smtClean="0"/>
          </a:p>
          <a:p>
            <a:r>
              <a:rPr lang="en-US" dirty="0" smtClean="0"/>
              <a:t>•</a:t>
            </a:r>
            <a:r>
              <a:rPr lang="en-US" baseline="0" dirty="0" smtClean="0"/>
              <a:t> over </a:t>
            </a:r>
            <a:r>
              <a:rPr lang="en-US" dirty="0" smtClean="0"/>
              <a:t>10,000 BF of Douglas Fir</a:t>
            </a:r>
          </a:p>
        </p:txBody>
      </p:sp>
      <p:sp>
        <p:nvSpPr>
          <p:cNvPr id="4" name="Slide Number Placeholder 3"/>
          <p:cNvSpPr>
            <a:spLocks noGrp="1"/>
          </p:cNvSpPr>
          <p:nvPr>
            <p:ph type="sldNum" sz="quarter" idx="10"/>
          </p:nvPr>
        </p:nvSpPr>
        <p:spPr/>
        <p:txBody>
          <a:bodyPr/>
          <a:lstStyle/>
          <a:p>
            <a:fld id="{DE0EE098-EEAB-458B-AE88-BF8822C1AD47}" type="slidenum">
              <a:rPr lang="en-US" smtClean="0"/>
              <a:t>9</a:t>
            </a:fld>
            <a:endParaRPr lang="en-US"/>
          </a:p>
        </p:txBody>
      </p:sp>
    </p:spTree>
    <p:extLst>
      <p:ext uri="{BB962C8B-B14F-4D97-AF65-F5344CB8AC3E}">
        <p14:creationId xmlns:p14="http://schemas.microsoft.com/office/powerpoint/2010/main" val="3799731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040" y="1219200"/>
            <a:ext cx="6004560" cy="1905000"/>
          </a:xfrm>
        </p:spPr>
        <p:txBody>
          <a:bodyPr>
            <a:normAutofit/>
          </a:bodyPr>
          <a:lstStyle>
            <a:lvl1pPr>
              <a:defRPr sz="3600">
                <a:solidFill>
                  <a:srgbClr val="0C450E"/>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3352800"/>
            <a:ext cx="8001000" cy="1295400"/>
          </a:xfrm>
        </p:spPr>
        <p:txBody>
          <a:bodyPr/>
          <a:lstStyle>
            <a:lvl1pPr marL="0" indent="0" algn="ctr">
              <a:buNone/>
              <a:defRPr>
                <a:solidFill>
                  <a:srgbClr val="0C450E"/>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1" name="Straight Connector 10"/>
          <p:cNvCxnSpPr/>
          <p:nvPr userDrawn="1"/>
        </p:nvCxnSpPr>
        <p:spPr>
          <a:xfrm>
            <a:off x="685800" y="1066800"/>
            <a:ext cx="7924800" cy="0"/>
          </a:xfrm>
          <a:prstGeom prst="line">
            <a:avLst/>
          </a:prstGeom>
          <a:ln w="19050">
            <a:solidFill>
              <a:srgbClr val="0C45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85800" y="6324600"/>
            <a:ext cx="7924800" cy="0"/>
          </a:xfrm>
          <a:prstGeom prst="line">
            <a:avLst/>
          </a:prstGeom>
          <a:ln w="19050">
            <a:solidFill>
              <a:srgbClr val="0C450E"/>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B74D1ED3-C561-4748-9AAB-3EE5B5D49FD8}" type="datetime1">
              <a:rPr lang="en-US" smtClean="0">
                <a:solidFill>
                  <a:prstClr val="black">
                    <a:tint val="75000"/>
                  </a:prstClr>
                </a:solidFill>
              </a:rPr>
              <a:t>4/9/2014</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b="1" dirty="0" smtClean="0">
                <a:solidFill>
                  <a:prstClr val="black">
                    <a:tint val="75000"/>
                  </a:prstClr>
                </a:solidFill>
              </a:rPr>
              <a:t>Premier Engineering Services Across a Diverse Natural Environment</a:t>
            </a:r>
            <a:endParaRPr lang="en-US" dirty="0" smtClean="0">
              <a:solidFill>
                <a:prstClr val="black">
                  <a:tint val="75000"/>
                </a:prst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0180" y="1447799"/>
            <a:ext cx="1495820" cy="1394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143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A9F8D-99F6-4F1A-8A17-85095AF2E4D3}" type="datetime1">
              <a:rPr lang="en-US" smtClean="0">
                <a:solidFill>
                  <a:prstClr val="black">
                    <a:tint val="75000"/>
                  </a:prstClr>
                </a:solidFill>
              </a:rPr>
              <a:t>4/9/2014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348" y="381000"/>
            <a:ext cx="967828" cy="999744"/>
          </a:xfrm>
          <a:prstGeom prst="rect">
            <a:avLst/>
          </a:prstGeom>
        </p:spPr>
      </p:pic>
    </p:spTree>
    <p:extLst>
      <p:ext uri="{BB962C8B-B14F-4D97-AF65-F5344CB8AC3E}">
        <p14:creationId xmlns:p14="http://schemas.microsoft.com/office/powerpoint/2010/main" val="42591082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5C4E9-FEDC-4CC5-B99E-B5C41BB7AEAA}" type="datetime1">
              <a:rPr lang="en-US" smtClean="0">
                <a:solidFill>
                  <a:prstClr val="black">
                    <a:tint val="75000"/>
                  </a:prstClr>
                </a:solidFill>
              </a:rPr>
              <a:t>4/9/2014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387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lvl1pPr>
              <a:defRPr>
                <a:solidFill>
                  <a:srgbClr val="0C450E"/>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4078101-92F9-43C3-B1DF-60AFF74C3723}" type="datetime1">
              <a:rPr lang="en-US" smtClean="0">
                <a:solidFill>
                  <a:prstClr val="black">
                    <a:tint val="75000"/>
                  </a:prstClr>
                </a:solidFill>
              </a:rPr>
              <a:t>4/9/2014</a:t>
            </a:fld>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4724400" cy="365125"/>
          </a:xfrm>
        </p:spPr>
        <p:txBody>
          <a:bodyPr/>
          <a:lstStyle>
            <a:lvl1pPr>
              <a:defRPr>
                <a:solidFill>
                  <a:schemeClr val="tx1">
                    <a:lumMod val="65000"/>
                    <a:lumOff val="35000"/>
                  </a:schemeClr>
                </a:solidFill>
              </a:defRPr>
            </a:lvl1pPr>
          </a:lstStyle>
          <a:p>
            <a:r>
              <a:rPr lang="en-US" b="1" dirty="0" smtClean="0">
                <a:solidFill>
                  <a:prstClr val="black">
                    <a:lumMod val="65000"/>
                    <a:lumOff val="35000"/>
                  </a:prstClr>
                </a:solidFill>
              </a:rPr>
              <a:t>Premier Engineering Services Across a Diverse Natural Environment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7620000" y="6356350"/>
            <a:ext cx="1066800" cy="365125"/>
          </a:xfr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457200" y="6324600"/>
            <a:ext cx="8229600" cy="0"/>
          </a:xfrm>
          <a:prstGeom prst="line">
            <a:avLst/>
          </a:prstGeom>
          <a:ln w="19050">
            <a:solidFill>
              <a:srgbClr val="4F6228"/>
            </a:solidFill>
          </a:ln>
        </p:spPr>
        <p:style>
          <a:lnRef idx="1">
            <a:schemeClr val="accent1"/>
          </a:lnRef>
          <a:fillRef idx="0">
            <a:schemeClr val="accent1"/>
          </a:fillRef>
          <a:effectRef idx="0">
            <a:schemeClr val="accent1"/>
          </a:effectRef>
          <a:fontRef idx="minor">
            <a:schemeClr val="tx1"/>
          </a:fontRef>
        </p:style>
      </p:cxnSp>
      <p:pic>
        <p:nvPicPr>
          <p:cNvPr id="15" name="Picture 14"/>
          <p:cNvPicPr/>
          <p:nvPr userDrawn="1"/>
        </p:nvPicPr>
        <p:blipFill>
          <a:blip r:embed="rId2" cstate="email">
            <a:extLst>
              <a:ext uri="{28A0092B-C50C-407E-A947-70E740481C1C}">
                <a14:useLocalDpi xmlns:a14="http://schemas.microsoft.com/office/drawing/2010/main"/>
              </a:ext>
            </a:extLst>
          </a:blip>
          <a:stretch>
            <a:fillRect/>
          </a:stretch>
        </p:blipFill>
        <p:spPr>
          <a:xfrm>
            <a:off x="7696200" y="381000"/>
            <a:ext cx="1073226" cy="999744"/>
          </a:xfrm>
          <a:prstGeom prst="rect">
            <a:avLst/>
          </a:prstGeom>
        </p:spPr>
      </p:pic>
    </p:spTree>
    <p:extLst>
      <p:ext uri="{BB962C8B-B14F-4D97-AF65-F5344CB8AC3E}">
        <p14:creationId xmlns:p14="http://schemas.microsoft.com/office/powerpoint/2010/main" val="228838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C450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427EE-2227-489B-8D0C-6C101811B914}" type="datetime1">
              <a:rPr lang="en-US" smtClean="0">
                <a:solidFill>
                  <a:prstClr val="black">
                    <a:tint val="75000"/>
                  </a:prstClr>
                </a:solidFill>
              </a:rPr>
              <a:t>4/9/2014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p:nvPr userDrawn="1"/>
        </p:nvPicPr>
        <p:blipFill>
          <a:blip r:embed="rId2" cstate="email">
            <a:extLst>
              <a:ext uri="{28A0092B-C50C-407E-A947-70E740481C1C}">
                <a14:useLocalDpi xmlns:a14="http://schemas.microsoft.com/office/drawing/2010/main"/>
              </a:ext>
            </a:extLst>
          </a:blip>
          <a:stretch>
            <a:fillRect/>
          </a:stretch>
        </p:blipFill>
        <p:spPr>
          <a:xfrm>
            <a:off x="7696200" y="381000"/>
            <a:ext cx="1073226" cy="999744"/>
          </a:xfrm>
          <a:prstGeom prst="rect">
            <a:avLst/>
          </a:prstGeom>
        </p:spPr>
      </p:pic>
    </p:spTree>
    <p:extLst>
      <p:ext uri="{BB962C8B-B14F-4D97-AF65-F5344CB8AC3E}">
        <p14:creationId xmlns:p14="http://schemas.microsoft.com/office/powerpoint/2010/main" val="3246638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6928" y="274638"/>
            <a:ext cx="722927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02B61E-C85E-4524-A9F3-C94B30449671}" type="datetime1">
              <a:rPr lang="en-US" smtClean="0">
                <a:solidFill>
                  <a:prstClr val="black">
                    <a:tint val="75000"/>
                  </a:prstClr>
                </a:solidFill>
              </a:rPr>
              <a:t>4/9/2014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p:nvPr userDrawn="1"/>
        </p:nvPicPr>
        <p:blipFill>
          <a:blip r:embed="rId2" cstate="email">
            <a:extLst>
              <a:ext uri="{28A0092B-C50C-407E-A947-70E740481C1C}">
                <a14:useLocalDpi xmlns:a14="http://schemas.microsoft.com/office/drawing/2010/main"/>
              </a:ext>
            </a:extLst>
          </a:blip>
          <a:stretch>
            <a:fillRect/>
          </a:stretch>
        </p:blipFill>
        <p:spPr>
          <a:xfrm>
            <a:off x="7696200" y="381000"/>
            <a:ext cx="1073226" cy="999744"/>
          </a:xfrm>
          <a:prstGeom prst="rect">
            <a:avLst/>
          </a:prstGeom>
        </p:spPr>
      </p:pic>
    </p:spTree>
    <p:extLst>
      <p:ext uri="{BB962C8B-B14F-4D97-AF65-F5344CB8AC3E}">
        <p14:creationId xmlns:p14="http://schemas.microsoft.com/office/powerpoint/2010/main" val="26391989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472" y="274638"/>
            <a:ext cx="724872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62201"/>
            <a:ext cx="4040188" cy="3763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62199"/>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CD468-752C-46CA-A23A-360EAE1A7E49}" type="datetime1">
              <a:rPr lang="en-US" smtClean="0">
                <a:solidFill>
                  <a:prstClr val="black">
                    <a:tint val="75000"/>
                  </a:prstClr>
                </a:solidFill>
              </a:rPr>
              <a:t>4/9/2014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p:nvPr userDrawn="1"/>
        </p:nvPicPr>
        <p:blipFill>
          <a:blip r:embed="rId2" cstate="email">
            <a:extLst>
              <a:ext uri="{28A0092B-C50C-407E-A947-70E740481C1C}">
                <a14:useLocalDpi xmlns:a14="http://schemas.microsoft.com/office/drawing/2010/main"/>
              </a:ext>
            </a:extLst>
          </a:blip>
          <a:stretch>
            <a:fillRect/>
          </a:stretch>
        </p:blipFill>
        <p:spPr>
          <a:xfrm>
            <a:off x="7696200" y="381000"/>
            <a:ext cx="1073226" cy="999744"/>
          </a:xfrm>
          <a:prstGeom prst="rect">
            <a:avLst/>
          </a:prstGeom>
        </p:spPr>
      </p:pic>
    </p:spTree>
    <p:extLst>
      <p:ext uri="{BB962C8B-B14F-4D97-AF65-F5344CB8AC3E}">
        <p14:creationId xmlns:p14="http://schemas.microsoft.com/office/powerpoint/2010/main" val="3602301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3DBB2A5-673E-4F6A-A5AB-87BEF7145207}" type="datetime1">
              <a:rPr lang="en-US" smtClean="0">
                <a:solidFill>
                  <a:prstClr val="black">
                    <a:tint val="75000"/>
                  </a:prstClr>
                </a:solidFill>
              </a:rPr>
              <a:t>4/9/2014</a:t>
            </a:fld>
            <a:endParaRPr lang="en-US" dirty="0">
              <a:solidFill>
                <a:prstClr val="black">
                  <a:tint val="75000"/>
                </a:prstClr>
              </a:solidFill>
            </a:endParaRPr>
          </a:p>
        </p:txBody>
      </p:sp>
      <p:sp>
        <p:nvSpPr>
          <p:cNvPr id="4" name="Footer Placeholder 3"/>
          <p:cNvSpPr>
            <a:spLocks noGrp="1"/>
          </p:cNvSpPr>
          <p:nvPr>
            <p:ph type="ftr" sz="quarter" idx="11"/>
          </p:nvPr>
        </p:nvSpPr>
        <p:spPr>
          <a:xfrm>
            <a:off x="2590800" y="6356350"/>
            <a:ext cx="4495800" cy="365125"/>
          </a:xfrm>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p:nvPr userDrawn="1"/>
        </p:nvPicPr>
        <p:blipFill>
          <a:blip r:embed="rId2" cstate="email">
            <a:extLst>
              <a:ext uri="{28A0092B-C50C-407E-A947-70E740481C1C}">
                <a14:useLocalDpi xmlns:a14="http://schemas.microsoft.com/office/drawing/2010/main"/>
              </a:ext>
            </a:extLst>
          </a:blip>
          <a:stretch>
            <a:fillRect/>
          </a:stretch>
        </p:blipFill>
        <p:spPr>
          <a:xfrm>
            <a:off x="7696200" y="381000"/>
            <a:ext cx="1073226" cy="999744"/>
          </a:xfrm>
          <a:prstGeom prst="rect">
            <a:avLst/>
          </a:prstGeom>
        </p:spPr>
      </p:pic>
    </p:spTree>
    <p:extLst>
      <p:ext uri="{BB962C8B-B14F-4D97-AF65-F5344CB8AC3E}">
        <p14:creationId xmlns:p14="http://schemas.microsoft.com/office/powerpoint/2010/main" val="22619221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8D766-8ADC-4AD7-94F2-BFEB77073F9C}" type="datetime1">
              <a:rPr lang="en-US" smtClean="0">
                <a:solidFill>
                  <a:prstClr val="black">
                    <a:tint val="75000"/>
                  </a:prstClr>
                </a:solidFill>
              </a:rPr>
              <a:t>4/9/2014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696200" y="381000"/>
            <a:ext cx="1073226" cy="999744"/>
          </a:xfrm>
          <a:prstGeom prst="rect">
            <a:avLst/>
          </a:prstGeom>
        </p:spPr>
      </p:pic>
    </p:spTree>
    <p:extLst>
      <p:ext uri="{BB962C8B-B14F-4D97-AF65-F5344CB8AC3E}">
        <p14:creationId xmlns:p14="http://schemas.microsoft.com/office/powerpoint/2010/main" val="1467010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C4DFE-7FD4-4814-8D9C-D9AF945A9F79}" type="datetime1">
              <a:rPr lang="en-US" smtClean="0">
                <a:solidFill>
                  <a:prstClr val="black">
                    <a:tint val="75000"/>
                  </a:prstClr>
                </a:solidFill>
              </a:rPr>
              <a:t>4/9/2014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0459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8A17C-A5A3-4528-954C-B28191B7415A}" type="datetime1">
              <a:rPr lang="en-US" smtClean="0">
                <a:solidFill>
                  <a:prstClr val="black">
                    <a:tint val="75000"/>
                  </a:prstClr>
                </a:solidFill>
              </a:rPr>
              <a:t>4/9/2014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Premier Engineering Services Across a Diverse Natural Environment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01665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C7789-8104-487E-8E5B-1E4C8EB2641A}" type="datetime1">
              <a:rPr lang="en-US" smtClean="0">
                <a:solidFill>
                  <a:prstClr val="black">
                    <a:tint val="75000"/>
                  </a:prstClr>
                </a:solidFill>
              </a:rPr>
              <a:t>4/9/2014</a:t>
            </a:fld>
            <a:endParaRPr lang="en-US" dirty="0">
              <a:solidFill>
                <a:prstClr val="black">
                  <a:tint val="75000"/>
                </a:prstClr>
              </a:solidFill>
            </a:endParaRPr>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050">
                <a:solidFill>
                  <a:srgbClr val="4F6228"/>
                </a:solidFill>
              </a:defRPr>
            </a:lvl1pPr>
          </a:lstStyle>
          <a:p>
            <a:r>
              <a:rPr lang="en-US" b="1" dirty="0" smtClean="0"/>
              <a:t>Premier Engineering Services Across a Diverse Natural Environment</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w="19050">
            <a:solidFill>
              <a:srgbClr val="0C450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1524000"/>
            <a:ext cx="8229600" cy="0"/>
          </a:xfrm>
          <a:prstGeom prst="line">
            <a:avLst/>
          </a:prstGeom>
          <a:ln w="19050">
            <a:solidFill>
              <a:srgbClr val="0C450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56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rgbClr val="0C450E"/>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C450E"/>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0C450E"/>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0C450E"/>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0C450E"/>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0C450E"/>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371600"/>
            <a:ext cx="5867400" cy="1676400"/>
          </a:xfrm>
        </p:spPr>
        <p:txBody>
          <a:bodyPr>
            <a:normAutofit/>
          </a:bodyPr>
          <a:lstStyle/>
          <a:p>
            <a:r>
              <a:rPr lang="en-US" sz="3200" b="1" dirty="0"/>
              <a:t>Experiences Using </a:t>
            </a:r>
            <a:r>
              <a:rPr lang="en-US" sz="3200" b="1" dirty="0" smtClean="0"/>
              <a:t>Wood: </a:t>
            </a:r>
            <a:br>
              <a:rPr lang="en-US" sz="3200" b="1" dirty="0" smtClean="0"/>
            </a:br>
            <a:r>
              <a:rPr lang="en-US" sz="3200" dirty="0" smtClean="0"/>
              <a:t>A </a:t>
            </a:r>
            <a:r>
              <a:rPr lang="en-US" sz="3200" dirty="0"/>
              <a:t>Federal Agency Perspective</a:t>
            </a:r>
            <a:endParaRPr lang="en-US" sz="4000" dirty="0"/>
          </a:p>
        </p:txBody>
      </p:sp>
      <p:sp>
        <p:nvSpPr>
          <p:cNvPr id="3" name="Subtitle 2"/>
          <p:cNvSpPr>
            <a:spLocks noGrp="1"/>
          </p:cNvSpPr>
          <p:nvPr>
            <p:ph type="subTitle" idx="1"/>
          </p:nvPr>
        </p:nvSpPr>
        <p:spPr>
          <a:xfrm>
            <a:off x="685800" y="3124200"/>
            <a:ext cx="8077200" cy="2209800"/>
          </a:xfrm>
        </p:spPr>
        <p:txBody>
          <a:bodyPr>
            <a:normAutofit/>
          </a:bodyPr>
          <a:lstStyle/>
          <a:p>
            <a:pPr algn="l"/>
            <a:r>
              <a:rPr lang="en-US" sz="2400" b="1" dirty="0" smtClean="0">
                <a:solidFill>
                  <a:srgbClr val="4F6228"/>
                </a:solidFill>
              </a:rPr>
              <a:t>March 17, 2014</a:t>
            </a:r>
          </a:p>
          <a:p>
            <a:pPr algn="l"/>
            <a:endParaRPr lang="en-US" sz="2400" b="1" dirty="0">
              <a:solidFill>
                <a:schemeClr val="tx1">
                  <a:lumMod val="75000"/>
                  <a:lumOff val="25000"/>
                </a:schemeClr>
              </a:solidFill>
            </a:endParaRPr>
          </a:p>
          <a:p>
            <a:pPr algn="l">
              <a:tabLst>
                <a:tab pos="1939925" algn="l"/>
              </a:tabLst>
            </a:pPr>
            <a:r>
              <a:rPr lang="en-US" sz="2400" b="1" dirty="0" smtClean="0">
                <a:solidFill>
                  <a:srgbClr val="4F6228"/>
                </a:solidFill>
              </a:rPr>
              <a:t>Presented By</a:t>
            </a:r>
            <a:r>
              <a:rPr lang="en-US" sz="2400" dirty="0" smtClean="0">
                <a:solidFill>
                  <a:srgbClr val="4F6228"/>
                </a:solidFill>
              </a:rPr>
              <a:t>: </a:t>
            </a:r>
            <a:r>
              <a:rPr lang="en-US" sz="2400" dirty="0" smtClean="0">
                <a:solidFill>
                  <a:schemeClr val="tx1">
                    <a:lumMod val="75000"/>
                    <a:lumOff val="25000"/>
                  </a:schemeClr>
                </a:solidFill>
              </a:rPr>
              <a:t>	</a:t>
            </a:r>
            <a:r>
              <a:rPr lang="en-US" sz="2400" dirty="0"/>
              <a:t>Emilee P. Blount </a:t>
            </a:r>
            <a:r>
              <a:rPr lang="en-US" sz="2400" dirty="0" smtClean="0"/>
              <a:t>PE, Director </a:t>
            </a:r>
            <a:endParaRPr lang="en-US" sz="2400" dirty="0" smtClean="0">
              <a:solidFill>
                <a:srgbClr val="4F6228"/>
              </a:solidFill>
            </a:endParaRPr>
          </a:p>
          <a:p>
            <a:pPr algn="l">
              <a:spcBef>
                <a:spcPts val="0"/>
              </a:spcBef>
              <a:tabLst>
                <a:tab pos="1939925" algn="l"/>
              </a:tabLst>
            </a:pPr>
            <a:r>
              <a:rPr lang="en-US" sz="2400" dirty="0">
                <a:solidFill>
                  <a:srgbClr val="4F6228"/>
                </a:solidFill>
              </a:rPr>
              <a:t>	</a:t>
            </a:r>
            <a:r>
              <a:rPr lang="en-US" sz="2400" dirty="0" smtClean="0">
                <a:solidFill>
                  <a:srgbClr val="4F6228"/>
                </a:solidFill>
              </a:rPr>
              <a:t>Engineering, </a:t>
            </a:r>
            <a:r>
              <a:rPr lang="en-US" sz="2400" dirty="0">
                <a:solidFill>
                  <a:srgbClr val="4F6228"/>
                </a:solidFill>
              </a:rPr>
              <a:t>Technology &amp; Geospatial </a:t>
            </a:r>
            <a:r>
              <a:rPr lang="en-US" sz="2400" dirty="0" smtClean="0">
                <a:solidFill>
                  <a:srgbClr val="4F6228"/>
                </a:solidFill>
              </a:rPr>
              <a:t>Services</a:t>
            </a:r>
          </a:p>
          <a:p>
            <a:pPr algn="l">
              <a:spcBef>
                <a:spcPts val="0"/>
              </a:spcBef>
              <a:tabLst>
                <a:tab pos="1939925" algn="l"/>
              </a:tabLst>
            </a:pPr>
            <a:r>
              <a:rPr lang="en-US" sz="2400" dirty="0">
                <a:solidFill>
                  <a:srgbClr val="4F6228"/>
                </a:solidFill>
              </a:rPr>
              <a:t>	</a:t>
            </a:r>
            <a:r>
              <a:rPr lang="en-US" sz="2400" dirty="0" smtClean="0">
                <a:solidFill>
                  <a:srgbClr val="4F6228"/>
                </a:solidFill>
              </a:rPr>
              <a:t>USDA Forest Service</a:t>
            </a:r>
            <a:endParaRPr lang="en-US" sz="2400" dirty="0">
              <a:solidFill>
                <a:srgbClr val="4F6228"/>
              </a:solidFill>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334000"/>
            <a:ext cx="9144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75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600200"/>
            <a:ext cx="8077199" cy="4525962"/>
          </a:xfr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358797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600200"/>
            <a:ext cx="8077199" cy="4525962"/>
          </a:xfr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64332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254760"/>
            <a:ext cx="7239000" cy="1143000"/>
          </a:xfrm>
        </p:spPr>
        <p:txBody>
          <a:bodyPr>
            <a:noAutofit/>
          </a:bodyPr>
          <a:lstStyle/>
          <a:p>
            <a:r>
              <a:rPr lang="en-US" sz="2800" dirty="0" smtClean="0"/>
              <a:t>Co-location </a:t>
            </a:r>
            <a:r>
              <a:rPr lang="en-US" sz="2800" dirty="0"/>
              <a:t>of Siuslaw National Forest Supervisor’s Office with the Corvallis Forestry Sciences Lab</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3400" y="1600200"/>
            <a:ext cx="8153400" cy="4525962"/>
          </a:xfr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889333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601369"/>
            <a:ext cx="4800600" cy="4523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dirty="0">
              <a:solidFill>
                <a:prstClr val="black">
                  <a:tint val="75000"/>
                </a:prstClr>
              </a:solidFill>
            </a:endParaRPr>
          </a:p>
        </p:txBody>
      </p:sp>
      <p:pic>
        <p:nvPicPr>
          <p:cNvPr id="8"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5181600" y="1599030"/>
            <a:ext cx="35052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2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393" y="1601369"/>
            <a:ext cx="8229600" cy="4333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dirty="0">
              <a:solidFill>
                <a:prstClr val="black">
                  <a:tint val="75000"/>
                </a:prstClr>
              </a:solidFill>
            </a:endParaRPr>
          </a:p>
        </p:txBody>
      </p:sp>
      <p:sp>
        <p:nvSpPr>
          <p:cNvPr id="8" name="TextBox 7"/>
          <p:cNvSpPr txBox="1"/>
          <p:nvPr/>
        </p:nvSpPr>
        <p:spPr>
          <a:xfrm>
            <a:off x="399393" y="5934670"/>
            <a:ext cx="8229600" cy="830997"/>
          </a:xfrm>
          <a:prstGeom prst="rect">
            <a:avLst/>
          </a:prstGeom>
          <a:noFill/>
        </p:spPr>
        <p:txBody>
          <a:bodyPr wrap="square" rtlCol="0">
            <a:spAutoFit/>
          </a:bodyPr>
          <a:lstStyle/>
          <a:p>
            <a:r>
              <a:rPr lang="en-US" sz="2400" dirty="0" err="1">
                <a:solidFill>
                  <a:srgbClr val="0C450E"/>
                </a:solidFill>
                <a:latin typeface="Times New Roman" panose="02020603050405020304" pitchFamily="18" charset="0"/>
                <a:cs typeface="Times New Roman" panose="02020603050405020304" pitchFamily="18" charset="0"/>
              </a:rPr>
              <a:t>Rolluda</a:t>
            </a:r>
            <a:r>
              <a:rPr lang="en-US" sz="2400" dirty="0">
                <a:solidFill>
                  <a:srgbClr val="0C450E"/>
                </a:solidFill>
                <a:latin typeface="Times New Roman" panose="02020603050405020304" pitchFamily="18" charset="0"/>
                <a:cs typeface="Times New Roman" panose="02020603050405020304" pitchFamily="18" charset="0"/>
              </a:rPr>
              <a:t> </a:t>
            </a:r>
            <a:r>
              <a:rPr lang="en-US" sz="2400" dirty="0" smtClean="0">
                <a:solidFill>
                  <a:srgbClr val="0C450E"/>
                </a:solidFill>
                <a:latin typeface="Times New Roman" panose="02020603050405020304" pitchFamily="18" charset="0"/>
                <a:cs typeface="Times New Roman" panose="02020603050405020304" pitchFamily="18" charset="0"/>
              </a:rPr>
              <a:t>Architects, Seattle</a:t>
            </a:r>
            <a:r>
              <a:rPr lang="en-US" sz="2400" dirty="0">
                <a:solidFill>
                  <a:srgbClr val="0C450E"/>
                </a:solidFill>
                <a:latin typeface="Times New Roman" panose="02020603050405020304" pitchFamily="18" charset="0"/>
                <a:cs typeface="Times New Roman" panose="02020603050405020304" pitchFamily="18" charset="0"/>
              </a:rPr>
              <a:t>, </a:t>
            </a:r>
            <a:r>
              <a:rPr lang="en-US" sz="2400" dirty="0" smtClean="0">
                <a:solidFill>
                  <a:srgbClr val="0C450E"/>
                </a:solidFill>
                <a:latin typeface="Times New Roman" panose="02020603050405020304" pitchFamily="18" charset="0"/>
                <a:cs typeface="Times New Roman" panose="02020603050405020304" pitchFamily="18" charset="0"/>
              </a:rPr>
              <a:t>Washington</a:t>
            </a:r>
            <a:endParaRPr lang="en-US" sz="2400" dirty="0">
              <a:solidFill>
                <a:srgbClr val="0C450E"/>
              </a:solidFill>
              <a:latin typeface="Times New Roman" panose="02020603050405020304" pitchFamily="18" charset="0"/>
              <a:cs typeface="Times New Roman" panose="02020603050405020304" pitchFamily="18" charset="0"/>
            </a:endParaRPr>
          </a:p>
          <a:p>
            <a:r>
              <a:rPr lang="en-US" sz="2400" dirty="0" smtClean="0">
                <a:solidFill>
                  <a:srgbClr val="0C450E"/>
                </a:solidFill>
                <a:latin typeface="Times New Roman" panose="02020603050405020304" pitchFamily="18" charset="0"/>
                <a:cs typeface="Times New Roman" panose="02020603050405020304" pitchFamily="18" charset="0"/>
              </a:rPr>
              <a:t>&amp; O’Neill </a:t>
            </a:r>
            <a:r>
              <a:rPr lang="en-US" sz="2400" dirty="0">
                <a:solidFill>
                  <a:srgbClr val="0C450E"/>
                </a:solidFill>
                <a:latin typeface="Times New Roman" panose="02020603050405020304" pitchFamily="18" charset="0"/>
                <a:cs typeface="Times New Roman" panose="02020603050405020304" pitchFamily="18" charset="0"/>
              </a:rPr>
              <a:t>Electric </a:t>
            </a:r>
            <a:r>
              <a:rPr lang="en-US" sz="2400" dirty="0" smtClean="0">
                <a:solidFill>
                  <a:srgbClr val="0C450E"/>
                </a:solidFill>
                <a:latin typeface="Times New Roman" panose="02020603050405020304" pitchFamily="18" charset="0"/>
                <a:cs typeface="Times New Roman" panose="02020603050405020304" pitchFamily="18" charset="0"/>
              </a:rPr>
              <a:t>Inc., Portland</a:t>
            </a:r>
            <a:r>
              <a:rPr lang="en-US" sz="2400" dirty="0">
                <a:solidFill>
                  <a:srgbClr val="0C450E"/>
                </a:solidFill>
                <a:latin typeface="Times New Roman" panose="02020603050405020304" pitchFamily="18" charset="0"/>
                <a:cs typeface="Times New Roman" panose="02020603050405020304" pitchFamily="18" charset="0"/>
              </a:rPr>
              <a:t>, Oregon</a:t>
            </a:r>
          </a:p>
        </p:txBody>
      </p:sp>
    </p:spTree>
    <p:extLst>
      <p:ext uri="{BB962C8B-B14F-4D97-AF65-F5344CB8AC3E}">
        <p14:creationId xmlns:p14="http://schemas.microsoft.com/office/powerpoint/2010/main" val="382534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50000"/>
              </a:lnSpc>
              <a:spcBef>
                <a:spcPts val="0"/>
              </a:spcBef>
            </a:pPr>
            <a:r>
              <a:rPr lang="en-US" sz="2800" dirty="0"/>
              <a:t>Wood cost less both </a:t>
            </a:r>
            <a:r>
              <a:rPr lang="en-US" sz="2800" dirty="0" smtClean="0"/>
              <a:t>environmentally and </a:t>
            </a:r>
            <a:r>
              <a:rPr lang="en-US" sz="2800" dirty="0"/>
              <a:t>economically</a:t>
            </a:r>
          </a:p>
          <a:p>
            <a:pPr>
              <a:lnSpc>
                <a:spcPct val="150000"/>
              </a:lnSpc>
              <a:spcBef>
                <a:spcPts val="0"/>
              </a:spcBef>
            </a:pPr>
            <a:r>
              <a:rPr lang="en-US" sz="2800" dirty="0"/>
              <a:t>Wood is versatile, durable, resilient, renewable</a:t>
            </a:r>
          </a:p>
          <a:p>
            <a:pPr>
              <a:lnSpc>
                <a:spcPct val="150000"/>
              </a:lnSpc>
              <a:spcBef>
                <a:spcPts val="0"/>
              </a:spcBef>
            </a:pPr>
            <a:r>
              <a:rPr lang="en-US" sz="2800" dirty="0" smtClean="0"/>
              <a:t>Wood </a:t>
            </a:r>
            <a:r>
              <a:rPr lang="en-US" sz="2800" dirty="0"/>
              <a:t>meets and often exceeds code</a:t>
            </a:r>
          </a:p>
          <a:p>
            <a:pPr>
              <a:lnSpc>
                <a:spcPct val="150000"/>
              </a:lnSpc>
              <a:spcBef>
                <a:spcPts val="0"/>
              </a:spcBef>
            </a:pPr>
            <a:r>
              <a:rPr lang="en-US" sz="2800" dirty="0"/>
              <a:t>Wood plays a significant role in rural economies</a:t>
            </a:r>
          </a:p>
          <a:p>
            <a:pPr>
              <a:lnSpc>
                <a:spcPct val="150000"/>
              </a:lnSpc>
              <a:spcBef>
                <a:spcPts val="0"/>
              </a:spcBef>
            </a:pPr>
            <a:r>
              <a:rPr lang="en-US" sz="2800" dirty="0"/>
              <a:t>Wood construction increases energy </a:t>
            </a:r>
            <a:r>
              <a:rPr lang="en-US" sz="2800" dirty="0" smtClean="0"/>
              <a:t>efficiencies - cuts </a:t>
            </a:r>
            <a:r>
              <a:rPr lang="en-US" sz="2800" dirty="0"/>
              <a:t>carbon pollution</a:t>
            </a:r>
          </a:p>
          <a:p>
            <a:pPr>
              <a:lnSpc>
                <a:spcPct val="150000"/>
              </a:lnSpc>
              <a:spcBef>
                <a:spcPts val="0"/>
              </a:spcBef>
            </a:pPr>
            <a:r>
              <a:rPr lang="en-US" sz="2800" dirty="0"/>
              <a:t>Healthy, resilient managed forests are less prone to fire, drought, insects and </a:t>
            </a:r>
            <a:r>
              <a:rPr lang="en-US" sz="2800" dirty="0" smtClean="0"/>
              <a:t>floods</a:t>
            </a:r>
          </a:p>
          <a:p>
            <a:pPr>
              <a:lnSpc>
                <a:spcPct val="150000"/>
              </a:lnSpc>
              <a:spcBef>
                <a:spcPts val="0"/>
              </a:spcBef>
            </a:pPr>
            <a:r>
              <a:rPr lang="en-US" sz="2800" dirty="0"/>
              <a:t>Wood is a beautiful, architectural building product</a:t>
            </a:r>
          </a:p>
          <a:p>
            <a:pPr>
              <a:lnSpc>
                <a:spcPct val="150000"/>
              </a:lnSpc>
              <a:spcBef>
                <a:spcPts val="0"/>
              </a:spcBef>
            </a:pPr>
            <a:endParaRPr lang="en-US" sz="2800" dirty="0"/>
          </a:p>
          <a:p>
            <a:pPr>
              <a:lnSpc>
                <a:spcPct val="150000"/>
              </a:lnSpc>
              <a:spcBef>
                <a:spcPts val="0"/>
              </a:spcBef>
            </a:pPr>
            <a:endParaRPr lang="en-US" sz="2800" dirty="0" smtClean="0"/>
          </a:p>
          <a:p>
            <a:pPr marL="0" indent="0">
              <a:lnSpc>
                <a:spcPct val="150000"/>
              </a:lnSpc>
              <a:spcBef>
                <a:spcPts val="0"/>
              </a:spcBef>
              <a:buNone/>
            </a:pPr>
            <a:endParaRPr lang="en-US" sz="2800" dirty="0" smtClean="0"/>
          </a:p>
        </p:txBody>
      </p:sp>
      <p:sp>
        <p:nvSpPr>
          <p:cNvPr id="3" name="Title 2"/>
          <p:cNvSpPr>
            <a:spLocks noGrp="1"/>
          </p:cNvSpPr>
          <p:nvPr>
            <p:ph type="title"/>
          </p:nvPr>
        </p:nvSpPr>
        <p:spPr/>
        <p:txBody>
          <a:bodyPr>
            <a:normAutofit fontScale="90000"/>
          </a:bodyPr>
          <a:lstStyle/>
          <a:p>
            <a:r>
              <a:rPr lang="en-US" dirty="0"/>
              <a:t>The Case for Building with Wood</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645029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3709" y="3568482"/>
            <a:ext cx="3467100" cy="1524000"/>
          </a:xfrm>
        </p:spPr>
        <p:txBody>
          <a:bodyPr>
            <a:normAutofit fontScale="55000" lnSpcReduction="20000"/>
          </a:bodyPr>
          <a:lstStyle/>
          <a:p>
            <a:pPr marL="0" indent="0" algn="ctr">
              <a:buNone/>
            </a:pPr>
            <a:endParaRPr lang="en-US" dirty="0" smtClean="0"/>
          </a:p>
          <a:p>
            <a:pPr marL="0" indent="0" algn="ctr">
              <a:buNone/>
            </a:pPr>
            <a:endParaRPr lang="en-US" dirty="0"/>
          </a:p>
          <a:p>
            <a:pPr marL="0" indent="0" algn="ctr">
              <a:buNone/>
            </a:pPr>
            <a:r>
              <a:rPr lang="en-US" sz="4200" dirty="0"/>
              <a:t>Emilee P. Blount PE </a:t>
            </a:r>
            <a:endParaRPr lang="en-US" sz="4200" dirty="0" smtClean="0"/>
          </a:p>
          <a:p>
            <a:pPr marL="0" indent="0" algn="ctr">
              <a:buNone/>
            </a:pPr>
            <a:r>
              <a:rPr lang="en-US" sz="4200" dirty="0" smtClean="0"/>
              <a:t>703-605-4962</a:t>
            </a:r>
            <a:endParaRPr lang="en-US" sz="4200" dirty="0"/>
          </a:p>
          <a:p>
            <a:pPr marL="0" indent="0" algn="ctr">
              <a:buNone/>
            </a:pPr>
            <a:r>
              <a:rPr lang="en-US" sz="4200" dirty="0" err="1"/>
              <a:t>eblount@</a:t>
            </a:r>
            <a:r>
              <a:rPr lang="en-US" sz="4200" dirty="0" err="1" smtClean="0"/>
              <a:t>fs.fed.us</a:t>
            </a:r>
            <a:endParaRPr lang="en-US" sz="4200"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334000"/>
            <a:ext cx="9144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dirty="0">
              <a:solidFill>
                <a:prstClr val="black">
                  <a:tint val="75000"/>
                </a:prstClr>
              </a:solidFill>
            </a:endParaRPr>
          </a:p>
        </p:txBody>
      </p:sp>
      <p:sp>
        <p:nvSpPr>
          <p:cNvPr id="6" name="TextBox 5"/>
          <p:cNvSpPr txBox="1"/>
          <p:nvPr/>
        </p:nvSpPr>
        <p:spPr>
          <a:xfrm>
            <a:off x="685800" y="1752600"/>
            <a:ext cx="7391400" cy="1815882"/>
          </a:xfrm>
          <a:prstGeom prst="rect">
            <a:avLst/>
          </a:prstGeom>
          <a:noFill/>
        </p:spPr>
        <p:txBody>
          <a:bodyPr wrap="square" rtlCol="0">
            <a:spAutoFit/>
          </a:bodyPr>
          <a:lstStyle/>
          <a:p>
            <a:r>
              <a:rPr lang="en-US" sz="2800" i="1" dirty="0" smtClean="0"/>
              <a:t>“Our country has the resources, the work force, and the innovative spirit to reintroduce wood products into all aspects of the next generation of buildings.” Chief, US Forest Service, Tom Tidwell, </a:t>
            </a:r>
            <a:endParaRPr lang="en-US" sz="2800" i="1" dirty="0"/>
          </a:p>
        </p:txBody>
      </p:sp>
    </p:spTree>
    <p:extLst>
      <p:ext uri="{BB962C8B-B14F-4D97-AF65-F5344CB8AC3E}">
        <p14:creationId xmlns:p14="http://schemas.microsoft.com/office/powerpoint/2010/main" val="129393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lnSpc>
                <a:spcPct val="150000"/>
              </a:lnSpc>
              <a:spcBef>
                <a:spcPts val="0"/>
              </a:spcBef>
              <a:buNone/>
            </a:pPr>
            <a:r>
              <a:rPr lang="en-US" sz="2800" dirty="0" smtClean="0"/>
              <a:t>There are approximately 5 million commercial buildings in the United States of which 75% are between 1,000 and 10,000 square feet. It is estimated that 60% of the work planned for 2015 will be green.</a:t>
            </a:r>
          </a:p>
          <a:p>
            <a:pPr marL="0" indent="0" algn="ctr">
              <a:lnSpc>
                <a:spcPct val="150000"/>
              </a:lnSpc>
              <a:spcBef>
                <a:spcPts val="0"/>
              </a:spcBef>
              <a:buNone/>
            </a:pPr>
            <a:r>
              <a:rPr lang="en-US" sz="2800" dirty="0"/>
              <a:t>	</a:t>
            </a:r>
            <a:r>
              <a:rPr lang="en-US" sz="2800" dirty="0" smtClean="0"/>
              <a:t>					</a:t>
            </a:r>
            <a:r>
              <a:rPr lang="en-US" sz="1800" dirty="0" smtClean="0"/>
              <a:t>McGraw Hill</a:t>
            </a:r>
          </a:p>
          <a:p>
            <a:pPr marL="0" indent="0">
              <a:lnSpc>
                <a:spcPct val="150000"/>
              </a:lnSpc>
              <a:spcBef>
                <a:spcPts val="0"/>
              </a:spcBef>
              <a:buNone/>
            </a:pPr>
            <a:endParaRPr lang="en-US" sz="2800" dirty="0"/>
          </a:p>
        </p:txBody>
      </p:sp>
      <p:sp>
        <p:nvSpPr>
          <p:cNvPr id="3" name="Title 2"/>
          <p:cNvSpPr>
            <a:spLocks noGrp="1"/>
          </p:cNvSpPr>
          <p:nvPr>
            <p:ph type="title"/>
          </p:nvPr>
        </p:nvSpPr>
        <p:spPr/>
        <p:txBody>
          <a:bodyPr>
            <a:normAutofit fontScale="90000"/>
          </a:bodyPr>
          <a:lstStyle/>
          <a:p>
            <a:r>
              <a:rPr lang="en-US" dirty="0" smtClean="0"/>
              <a:t>The Case for Building with Wood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024063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Forest Service Engagement</a:t>
            </a:r>
            <a:endParaRPr lang="en-US" dirty="0"/>
          </a:p>
        </p:txBody>
      </p:sp>
      <p:sp>
        <p:nvSpPr>
          <p:cNvPr id="3" name="Content Placeholder 2"/>
          <p:cNvSpPr>
            <a:spLocks noGrp="1"/>
          </p:cNvSpPr>
          <p:nvPr>
            <p:ph idx="1"/>
          </p:nvPr>
        </p:nvSpPr>
        <p:spPr>
          <a:xfrm>
            <a:off x="304800" y="1447800"/>
            <a:ext cx="8382000" cy="4800600"/>
          </a:xfrm>
        </p:spPr>
        <p:txBody>
          <a:bodyPr>
            <a:normAutofit fontScale="92500" lnSpcReduction="10000"/>
          </a:bodyPr>
          <a:lstStyle/>
          <a:p>
            <a:pPr>
              <a:lnSpc>
                <a:spcPct val="150000"/>
              </a:lnSpc>
            </a:pPr>
            <a:r>
              <a:rPr lang="en-US" sz="2800" dirty="0" smtClean="0"/>
              <a:t>Research and Development</a:t>
            </a:r>
          </a:p>
          <a:p>
            <a:pPr marL="457200" lvl="1" indent="0">
              <a:lnSpc>
                <a:spcPct val="150000"/>
              </a:lnSpc>
              <a:buNone/>
            </a:pPr>
            <a:r>
              <a:rPr lang="en-US" sz="2200" dirty="0"/>
              <a:t>E</a:t>
            </a:r>
            <a:r>
              <a:rPr lang="en-US" sz="2200" dirty="0" smtClean="0"/>
              <a:t>xpand the library of transparent information to include the US Life Cycle Inventory Database, increase awareness and acceptance of wood as a green building material through life cycle assessment data and tools.  </a:t>
            </a:r>
          </a:p>
          <a:p>
            <a:pPr marL="457200" lvl="1" indent="0">
              <a:lnSpc>
                <a:spcPct val="150000"/>
              </a:lnSpc>
              <a:buNone/>
            </a:pPr>
            <a:r>
              <a:rPr lang="en-US" sz="1900" i="1" dirty="0" smtClean="0"/>
              <a:t>USDA</a:t>
            </a:r>
            <a:r>
              <a:rPr lang="en-US" sz="1900" dirty="0" smtClean="0"/>
              <a:t> </a:t>
            </a:r>
            <a:r>
              <a:rPr lang="en-US" sz="1900" i="1" dirty="0" smtClean="0"/>
              <a:t>Science Supporting the Economic and Environmental Benefits of Using Wood and Wood Products in Green Building Construction</a:t>
            </a:r>
          </a:p>
          <a:p>
            <a:pPr marL="457200" lvl="1" indent="0">
              <a:lnSpc>
                <a:spcPct val="150000"/>
              </a:lnSpc>
              <a:buNone/>
            </a:pPr>
            <a:endParaRPr lang="en-US" dirty="0"/>
          </a:p>
          <a:p>
            <a:pPr marL="457200" lvl="1" indent="0">
              <a:lnSpc>
                <a:spcPct val="150000"/>
              </a:lnSpc>
              <a:buNone/>
            </a:pPr>
            <a:r>
              <a:rPr lang="en-US" sz="2400" i="1" dirty="0" smtClean="0"/>
              <a:t>“A ton of bricks requires four times the amount of energy to produce as a ton of sawn softwood; concrete requires five times, steel 24 times, and aluminum 126 times.” Wood For Good, Popular Science </a:t>
            </a:r>
          </a:p>
          <a:p>
            <a:pPr marL="0" indent="0">
              <a:lnSpc>
                <a:spcPct val="150000"/>
              </a:lnSpc>
              <a:buNone/>
            </a:pPr>
            <a:endParaRPr lang="en-US" sz="2800"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17249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Forest Service Engagement</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sz="2800" dirty="0" smtClean="0"/>
              <a:t>State and Private Forestry</a:t>
            </a:r>
          </a:p>
          <a:p>
            <a:pPr lvl="1">
              <a:lnSpc>
                <a:spcPct val="150000"/>
              </a:lnSpc>
            </a:pPr>
            <a:r>
              <a:rPr lang="en-US" sz="2400" dirty="0" smtClean="0"/>
              <a:t>Development of State wide Wood to Energy Teams</a:t>
            </a:r>
          </a:p>
          <a:p>
            <a:pPr lvl="2">
              <a:lnSpc>
                <a:spcPct val="150000"/>
              </a:lnSpc>
            </a:pPr>
            <a:r>
              <a:rPr lang="en-US" sz="2400" dirty="0" smtClean="0"/>
              <a:t>5 states in 2013,  Goal 8 states in 2014 </a:t>
            </a:r>
            <a:endParaRPr lang="en-US" sz="2400" dirty="0"/>
          </a:p>
          <a:p>
            <a:pPr lvl="1"/>
            <a:r>
              <a:rPr lang="en-US" sz="2400" dirty="0" smtClean="0"/>
              <a:t>Utilization of wood to energy</a:t>
            </a:r>
          </a:p>
          <a:p>
            <a:pPr lvl="2"/>
            <a:r>
              <a:rPr lang="en-US" sz="2400" dirty="0" smtClean="0"/>
              <a:t>Nationwide map of mills and pellet plants, woody biomass volume and FS Facilities, conversion to wood heat </a:t>
            </a:r>
          </a:p>
          <a:p>
            <a:pPr lvl="2"/>
            <a:r>
              <a:rPr lang="en-US" sz="2400" dirty="0" smtClean="0"/>
              <a:t>Partnered with the Coast Guard, local school and FS visitor center to convert to wood pellet heat</a:t>
            </a:r>
          </a:p>
          <a:p>
            <a:pPr lvl="2"/>
            <a:r>
              <a:rPr lang="en-US" sz="2400" dirty="0" smtClean="0"/>
              <a:t>Local Grants</a:t>
            </a:r>
          </a:p>
          <a:p>
            <a:pPr lvl="2"/>
            <a:r>
              <a:rPr lang="en-US" sz="2400" dirty="0" smtClean="0"/>
              <a:t>Landfill avoidance</a:t>
            </a:r>
          </a:p>
          <a:p>
            <a:pPr lvl="2"/>
            <a:endParaRPr lang="en-US" sz="2600"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207783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Forest Service Engagement</a:t>
            </a:r>
            <a:endParaRPr lang="en-US" dirty="0"/>
          </a:p>
        </p:txBody>
      </p:sp>
      <p:sp>
        <p:nvSpPr>
          <p:cNvPr id="3" name="Content Placeholder 2"/>
          <p:cNvSpPr>
            <a:spLocks noGrp="1"/>
          </p:cNvSpPr>
          <p:nvPr>
            <p:ph idx="1"/>
          </p:nvPr>
        </p:nvSpPr>
        <p:spPr/>
        <p:txBody>
          <a:bodyPr>
            <a:normAutofit/>
          </a:bodyPr>
          <a:lstStyle/>
          <a:p>
            <a:pPr>
              <a:lnSpc>
                <a:spcPct val="150000"/>
              </a:lnSpc>
            </a:pPr>
            <a:r>
              <a:rPr lang="en-US" sz="2600" dirty="0" smtClean="0"/>
              <a:t>Forest Service Climate Action Plan</a:t>
            </a:r>
          </a:p>
          <a:p>
            <a:pPr lvl="1">
              <a:lnSpc>
                <a:spcPct val="150000"/>
              </a:lnSpc>
            </a:pPr>
            <a:r>
              <a:rPr lang="en-US" sz="2200" dirty="0" smtClean="0"/>
              <a:t>Wood construction – cut carbon pollution</a:t>
            </a:r>
          </a:p>
          <a:p>
            <a:pPr lvl="1">
              <a:lnSpc>
                <a:spcPct val="150000"/>
              </a:lnSpc>
            </a:pPr>
            <a:r>
              <a:rPr lang="en-US" sz="2200" dirty="0" smtClean="0"/>
              <a:t>Resilient Forests: Manage Connected Risks</a:t>
            </a:r>
          </a:p>
          <a:p>
            <a:pPr lvl="2">
              <a:lnSpc>
                <a:spcPct val="150000"/>
              </a:lnSpc>
            </a:pPr>
            <a:r>
              <a:rPr lang="en-US" sz="2000" dirty="0" smtClean="0"/>
              <a:t>Fire</a:t>
            </a:r>
          </a:p>
          <a:p>
            <a:pPr lvl="2">
              <a:lnSpc>
                <a:spcPct val="150000"/>
              </a:lnSpc>
            </a:pPr>
            <a:r>
              <a:rPr lang="en-US" sz="2000" dirty="0" smtClean="0"/>
              <a:t>Drought</a:t>
            </a:r>
          </a:p>
          <a:p>
            <a:pPr lvl="2">
              <a:lnSpc>
                <a:spcPct val="150000"/>
              </a:lnSpc>
            </a:pPr>
            <a:r>
              <a:rPr lang="en-US" sz="2000" dirty="0" smtClean="0"/>
              <a:t>Floods</a:t>
            </a:r>
          </a:p>
          <a:p>
            <a:pPr lvl="2">
              <a:lnSpc>
                <a:spcPct val="150000"/>
              </a:lnSpc>
            </a:pPr>
            <a:r>
              <a:rPr lang="en-US" sz="2000" dirty="0" smtClean="0"/>
              <a:t>Insects</a:t>
            </a:r>
          </a:p>
          <a:p>
            <a:pPr>
              <a:lnSpc>
                <a:spcPct val="150000"/>
              </a:lnSpc>
            </a:pPr>
            <a:endParaRPr lang="en-US" sz="2600" dirty="0"/>
          </a:p>
          <a:p>
            <a:pPr lvl="1">
              <a:lnSpc>
                <a:spcPct val="150000"/>
              </a:lnSpc>
            </a:pPr>
            <a:endParaRPr lang="en-US" sz="2200"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38008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Forest Service Engagement</a:t>
            </a:r>
            <a:endParaRPr lang="en-US" dirty="0"/>
          </a:p>
        </p:txBody>
      </p:sp>
      <p:sp>
        <p:nvSpPr>
          <p:cNvPr id="3" name="Content Placeholder 2"/>
          <p:cNvSpPr>
            <a:spLocks noGrp="1"/>
          </p:cNvSpPr>
          <p:nvPr>
            <p:ph idx="1"/>
          </p:nvPr>
        </p:nvSpPr>
        <p:spPr>
          <a:xfrm>
            <a:off x="381000" y="1505778"/>
            <a:ext cx="7620000" cy="856422"/>
          </a:xfrm>
        </p:spPr>
        <p:txBody>
          <a:bodyPr>
            <a:normAutofit/>
          </a:bodyPr>
          <a:lstStyle/>
          <a:p>
            <a:pPr>
              <a:lnSpc>
                <a:spcPct val="150000"/>
              </a:lnSpc>
            </a:pPr>
            <a:r>
              <a:rPr lang="en-US" sz="2600" dirty="0" smtClean="0"/>
              <a:t>Climate Change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514600"/>
            <a:ext cx="7543800" cy="3314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761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3400" y="1676400"/>
            <a:ext cx="8153400" cy="4525962"/>
          </a:xfr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74664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3400" y="1600200"/>
            <a:ext cx="8000999" cy="4525962"/>
          </a:xfr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2469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Co-location </a:t>
            </a:r>
            <a:r>
              <a:rPr lang="en-US" sz="2800" dirty="0"/>
              <a:t>of Siuslaw National Forest Supervisor’s Office with the Corvallis Forestry Sciences Lab</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0" y="1600200"/>
            <a:ext cx="7772399" cy="4525962"/>
          </a:xfr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44039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1676</Words>
  <Application>Microsoft Office PowerPoint</Application>
  <PresentationFormat>On-screen Show (4:3)</PresentationFormat>
  <Paragraphs>140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1_Office Theme</vt:lpstr>
      <vt:lpstr>Experiences Using Wood:  A Federal Agency Perspective</vt:lpstr>
      <vt:lpstr>The Case for Building with Wood</vt:lpstr>
      <vt:lpstr>Forest Service Engagement</vt:lpstr>
      <vt:lpstr>Forest Service Engagement</vt:lpstr>
      <vt:lpstr>Forest Service Engagement</vt:lpstr>
      <vt:lpstr>Forest Service Engagement</vt:lpstr>
      <vt:lpstr>Co-location of Siuslaw National Forest Supervisor’s Office with the Corvallis Forestry Sciences Lab</vt:lpstr>
      <vt:lpstr>Co-location of Siuslaw National Forest Supervisor’s Office with the Corvallis Forestry Sciences Lab</vt:lpstr>
      <vt:lpstr>Co-location of Siuslaw National Forest Supervisor’s Office with the Corvallis Forestry Sciences Lab</vt:lpstr>
      <vt:lpstr>Co-location of Siuslaw National Forest Supervisor’s Office with the Corvallis Forestry Sciences Lab</vt:lpstr>
      <vt:lpstr>Co-location of Siuslaw National Forest Supervisor’s Office with the Corvallis Forestry Sciences Lab</vt:lpstr>
      <vt:lpstr>Co-location of Siuslaw National Forest Supervisor’s Office with the Corvallis Forestry Sciences Lab</vt:lpstr>
      <vt:lpstr>Co-location of Siuslaw National Forest Supervisor’s Office with the Corvallis Forestry Sciences Lab</vt:lpstr>
      <vt:lpstr>Co-location of Siuslaw National Forest Supervisor’s Office with the Corvallis Forestry Sciences Lab</vt:lpstr>
      <vt:lpstr>The Case for Building with Wood</vt:lpstr>
      <vt:lpstr>PowerPoint Presentation</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 Building:  Construction &amp; Utilization</dc:title>
  <dc:creator>USDA Forest Service</dc:creator>
  <cp:lastModifiedBy>Annette Johnson</cp:lastModifiedBy>
  <cp:revision>182</cp:revision>
  <cp:lastPrinted>2014-04-09T15:05:02Z</cp:lastPrinted>
  <dcterms:created xsi:type="dcterms:W3CDTF">2014-03-10T18:13:05Z</dcterms:created>
  <dcterms:modified xsi:type="dcterms:W3CDTF">2014-04-09T15:07:05Z</dcterms:modified>
</cp:coreProperties>
</file>